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68" r:id="rId3"/>
    <p:sldId id="269" r:id="rId4"/>
    <p:sldId id="257" r:id="rId5"/>
    <p:sldId id="258" r:id="rId6"/>
    <p:sldId id="259" r:id="rId7"/>
    <p:sldId id="261" r:id="rId8"/>
    <p:sldId id="262" r:id="rId9"/>
    <p:sldId id="263" r:id="rId10"/>
    <p:sldId id="260" r:id="rId11"/>
    <p:sldId id="264" r:id="rId12"/>
    <p:sldId id="266" r:id="rId13"/>
    <p:sldId id="265"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7EC603-1257-47BC-A070-B9B22881C29D}" v="11" dt="2021-12-25T14:31:16.130"/>
    <p1510:client id="{D24C153F-E708-D84F-5360-E8E75DDE568A}" v="580" dt="2021-12-25T18:40:37.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622463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1337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369377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434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48610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3364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3504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12159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89187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6357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1/3/2022</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79281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6000" b="-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1/3/2022</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52408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13" r:id="rId6"/>
    <p:sldLayoutId id="2147483709" r:id="rId7"/>
    <p:sldLayoutId id="2147483710" r:id="rId8"/>
    <p:sldLayoutId id="2147483711" r:id="rId9"/>
    <p:sldLayoutId id="2147483712" r:id="rId10"/>
    <p:sldLayoutId id="2147483714"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rophotostock.deviantart.com/art/Digital-Diagram-Business-and-Technology-425009634"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97716AB0-A159-4B5B-BB27-D4C3A491B7A2}"/>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371" b="15361"/>
          <a:stretch/>
        </p:blipFill>
        <p:spPr>
          <a:xfrm>
            <a:off x="1" y="152"/>
            <a:ext cx="12191999" cy="6857848"/>
          </a:xfrm>
          <a:prstGeom prst="rect">
            <a:avLst/>
          </a:prstGeom>
        </p:spPr>
      </p:pic>
      <p:sp>
        <p:nvSpPr>
          <p:cNvPr id="22" name="Rectangle 21">
            <a:extLst>
              <a:ext uri="{FF2B5EF4-FFF2-40B4-BE49-F238E27FC236}">
                <a16:creationId xmlns:a16="http://schemas.microsoft.com/office/drawing/2014/main" id="{F8B2ECD5-47B1-47AD-AC9D-045064631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00798" y="1371600"/>
            <a:ext cx="4916478" cy="2933952"/>
          </a:xfrm>
        </p:spPr>
        <p:txBody>
          <a:bodyPr anchor="t">
            <a:normAutofit/>
          </a:bodyPr>
          <a:lstStyle/>
          <a:p>
            <a:pPr algn="r"/>
            <a:r>
              <a:rPr lang="en-US">
                <a:solidFill>
                  <a:srgbClr val="FFFFFF"/>
                </a:solidFill>
              </a:rPr>
              <a:t>Golang</a:t>
            </a:r>
          </a:p>
        </p:txBody>
      </p:sp>
      <p:sp>
        <p:nvSpPr>
          <p:cNvPr id="3" name="Subtitle 2"/>
          <p:cNvSpPr>
            <a:spLocks noGrp="1"/>
          </p:cNvSpPr>
          <p:nvPr>
            <p:ph type="subTitle" idx="1"/>
          </p:nvPr>
        </p:nvSpPr>
        <p:spPr>
          <a:xfrm>
            <a:off x="6400799" y="4584879"/>
            <a:ext cx="4916477" cy="1287887"/>
          </a:xfrm>
        </p:spPr>
        <p:txBody>
          <a:bodyPr anchor="b">
            <a:normAutofit fontScale="62500" lnSpcReduction="20000"/>
          </a:bodyPr>
          <a:lstStyle/>
          <a:p>
            <a:r>
              <a:rPr lang="en-US" dirty="0">
                <a:solidFill>
                  <a:srgbClr val="FFFFFF"/>
                </a:solidFill>
              </a:rPr>
              <a:t>Mohamed </a:t>
            </a:r>
            <a:r>
              <a:rPr lang="en-US" dirty="0" err="1">
                <a:solidFill>
                  <a:srgbClr val="FFFFFF"/>
                </a:solidFill>
              </a:rPr>
              <a:t>halfawy</a:t>
            </a:r>
            <a:r>
              <a:rPr lang="en-US" dirty="0">
                <a:solidFill>
                  <a:srgbClr val="FFFFFF"/>
                </a:solidFill>
              </a:rPr>
              <a:t> 18101742</a:t>
            </a:r>
            <a:endParaRPr lang="en-US" dirty="0"/>
          </a:p>
          <a:p>
            <a:r>
              <a:rPr lang="en-US" dirty="0">
                <a:solidFill>
                  <a:srgbClr val="FFFFFF"/>
                </a:solidFill>
              </a:rPr>
              <a:t>Sebastiano </a:t>
            </a:r>
            <a:r>
              <a:rPr lang="en-US" dirty="0" err="1">
                <a:solidFill>
                  <a:srgbClr val="FFFFFF"/>
                </a:solidFill>
              </a:rPr>
              <a:t>saad</a:t>
            </a:r>
            <a:r>
              <a:rPr lang="en-US" dirty="0">
                <a:solidFill>
                  <a:srgbClr val="FFFFFF"/>
                </a:solidFill>
              </a:rPr>
              <a:t> 18101886</a:t>
            </a:r>
          </a:p>
          <a:p>
            <a:r>
              <a:rPr lang="en-US" dirty="0">
                <a:solidFill>
                  <a:srgbClr val="FFFFFF"/>
                </a:solidFill>
              </a:rPr>
              <a:t>Marwan </a:t>
            </a:r>
            <a:r>
              <a:rPr lang="en-US" dirty="0" err="1">
                <a:solidFill>
                  <a:srgbClr val="FFFFFF"/>
                </a:solidFill>
              </a:rPr>
              <a:t>tarek</a:t>
            </a:r>
            <a:r>
              <a:rPr lang="en-US" dirty="0">
                <a:solidFill>
                  <a:srgbClr val="FFFFFF"/>
                </a:solidFill>
              </a:rPr>
              <a:t> 18101712</a:t>
            </a:r>
          </a:p>
          <a:p>
            <a:r>
              <a:rPr lang="en-US" dirty="0">
                <a:solidFill>
                  <a:srgbClr val="FFFFFF"/>
                </a:solidFill>
              </a:rPr>
              <a:t>Mohamed </a:t>
            </a:r>
            <a:r>
              <a:rPr lang="en-US" dirty="0" err="1">
                <a:solidFill>
                  <a:srgbClr val="FFFFFF"/>
                </a:solidFill>
              </a:rPr>
              <a:t>magdy</a:t>
            </a:r>
            <a:r>
              <a:rPr lang="en-US" dirty="0">
                <a:solidFill>
                  <a:srgbClr val="FFFFFF"/>
                </a:solidFill>
              </a:rPr>
              <a:t> 18100322</a:t>
            </a:r>
          </a:p>
        </p:txBody>
      </p:sp>
      <p:cxnSp>
        <p:nvCxnSpPr>
          <p:cNvPr id="24" name="Straight Connector 23">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AEACEE9-B657-4D17-AFAC-528718675D0D}"/>
              </a:ext>
            </a:extLst>
          </p:cNvPr>
          <p:cNvSpPr txBox="1"/>
          <p:nvPr/>
        </p:nvSpPr>
        <p:spPr>
          <a:xfrm>
            <a:off x="9851296" y="6657945"/>
            <a:ext cx="23407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F323-C69D-4EA8-8CF3-EDE320509949}"/>
              </a:ext>
            </a:extLst>
          </p:cNvPr>
          <p:cNvSpPr>
            <a:spLocks noGrp="1"/>
          </p:cNvSpPr>
          <p:nvPr>
            <p:ph type="title"/>
          </p:nvPr>
        </p:nvSpPr>
        <p:spPr/>
        <p:txBody>
          <a:bodyPr/>
          <a:lstStyle/>
          <a:p>
            <a:r>
              <a:rPr lang="en-US" dirty="0">
                <a:solidFill>
                  <a:schemeClr val="bg1"/>
                </a:solidFill>
              </a:rPr>
              <a:t>What is "pong"?</a:t>
            </a:r>
            <a:br>
              <a:rPr lang="en-US" dirty="0">
                <a:solidFill>
                  <a:schemeClr val="bg1"/>
                </a:solidFill>
              </a:rPr>
            </a:br>
            <a:endParaRPr lang="en-US" dirty="0">
              <a:solidFill>
                <a:schemeClr val="bg1"/>
              </a:solidFill>
            </a:endParaRPr>
          </a:p>
        </p:txBody>
      </p:sp>
      <p:sp>
        <p:nvSpPr>
          <p:cNvPr id="3" name="Content Placeholder 2">
            <a:extLst>
              <a:ext uri="{FF2B5EF4-FFF2-40B4-BE49-F238E27FC236}">
                <a16:creationId xmlns:a16="http://schemas.microsoft.com/office/drawing/2014/main" id="{15E681B2-1C80-4A40-848F-56187902609B}"/>
              </a:ext>
            </a:extLst>
          </p:cNvPr>
          <p:cNvSpPr>
            <a:spLocks noGrp="1"/>
          </p:cNvSpPr>
          <p:nvPr>
            <p:ph idx="1"/>
          </p:nvPr>
        </p:nvSpPr>
        <p:spPr>
          <a:xfrm>
            <a:off x="432546" y="2225840"/>
            <a:ext cx="10363200" cy="3088460"/>
          </a:xfrm>
        </p:spPr>
        <p:txBody>
          <a:bodyPr vert="horz" lIns="91440" tIns="45720" rIns="91440" bIns="45720" rtlCol="0" anchor="t">
            <a:normAutofit/>
          </a:bodyPr>
          <a:lstStyle/>
          <a:p>
            <a:r>
              <a:rPr lang="en-US" dirty="0">
                <a:solidFill>
                  <a:schemeClr val="bg1"/>
                </a:solidFill>
                <a:ea typeface="+mn-lt"/>
                <a:cs typeface="+mn-lt"/>
              </a:rPr>
              <a:t>Let's add another sender to the program and see what happens.</a:t>
            </a:r>
            <a:endParaRPr lang="en-US" dirty="0">
              <a:solidFill>
                <a:schemeClr val="bg1"/>
              </a:solidFill>
            </a:endParaRPr>
          </a:p>
        </p:txBody>
      </p:sp>
      <p:pic>
        <p:nvPicPr>
          <p:cNvPr id="4" name="Picture 4" descr="Graphical user interface, text, application, email&#10;&#10;Description automatically generated">
            <a:extLst>
              <a:ext uri="{FF2B5EF4-FFF2-40B4-BE49-F238E27FC236}">
                <a16:creationId xmlns:a16="http://schemas.microsoft.com/office/drawing/2014/main" id="{6238AAC0-B3DE-4582-AEDD-BD4495B749C6}"/>
              </a:ext>
            </a:extLst>
          </p:cNvPr>
          <p:cNvPicPr>
            <a:picLocks noChangeAspect="1"/>
          </p:cNvPicPr>
          <p:nvPr/>
        </p:nvPicPr>
        <p:blipFill>
          <a:blip r:embed="rId2"/>
          <a:stretch>
            <a:fillRect/>
          </a:stretch>
        </p:blipFill>
        <p:spPr>
          <a:xfrm>
            <a:off x="5901017" y="2697608"/>
            <a:ext cx="6076950" cy="3989088"/>
          </a:xfrm>
          <a:prstGeom prst="rect">
            <a:avLst/>
          </a:prstGeom>
        </p:spPr>
      </p:pic>
      <p:sp>
        <p:nvSpPr>
          <p:cNvPr id="5" name="TextBox 4">
            <a:extLst>
              <a:ext uri="{FF2B5EF4-FFF2-40B4-BE49-F238E27FC236}">
                <a16:creationId xmlns:a16="http://schemas.microsoft.com/office/drawing/2014/main" id="{618C6044-E142-4114-BB49-046B8417F4FF}"/>
              </a:ext>
            </a:extLst>
          </p:cNvPr>
          <p:cNvSpPr txBox="1"/>
          <p:nvPr/>
        </p:nvSpPr>
        <p:spPr>
          <a:xfrm>
            <a:off x="499782" y="5206253"/>
            <a:ext cx="4883523" cy="6655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The</a:t>
            </a:r>
            <a:r>
              <a:rPr lang="en-US" dirty="0">
                <a:solidFill>
                  <a:schemeClr val="bg1"/>
                </a:solidFill>
                <a:ea typeface="+mn-lt"/>
                <a:cs typeface="+mn-lt"/>
              </a:rPr>
              <a:t> program will now take turns printing “ping” and “pong”.</a:t>
            </a:r>
            <a:endParaRPr lang="en-US" dirty="0">
              <a:solidFill>
                <a:schemeClr val="bg1"/>
              </a:solidFill>
            </a:endParaRPr>
          </a:p>
        </p:txBody>
      </p:sp>
    </p:spTree>
    <p:extLst>
      <p:ext uri="{BB962C8B-B14F-4D97-AF65-F5344CB8AC3E}">
        <p14:creationId xmlns:p14="http://schemas.microsoft.com/office/powerpoint/2010/main" val="283831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04DB-EBEA-4F4B-9F8A-3168BD8B5AFD}"/>
              </a:ext>
            </a:extLst>
          </p:cNvPr>
          <p:cNvSpPr>
            <a:spLocks noGrp="1"/>
          </p:cNvSpPr>
          <p:nvPr>
            <p:ph type="title"/>
          </p:nvPr>
        </p:nvSpPr>
        <p:spPr/>
        <p:txBody>
          <a:bodyPr/>
          <a:lstStyle/>
          <a:p>
            <a:r>
              <a:rPr lang="en-US" dirty="0">
                <a:solidFill>
                  <a:schemeClr val="bg1"/>
                </a:solidFill>
              </a:rPr>
              <a:t>What is "channel direction"?</a:t>
            </a:r>
          </a:p>
        </p:txBody>
      </p:sp>
      <p:sp>
        <p:nvSpPr>
          <p:cNvPr id="3" name="Content Placeholder 2">
            <a:extLst>
              <a:ext uri="{FF2B5EF4-FFF2-40B4-BE49-F238E27FC236}">
                <a16:creationId xmlns:a16="http://schemas.microsoft.com/office/drawing/2014/main" id="{EE0A86DB-FA09-4687-BF74-E2C2626EB819}"/>
              </a:ext>
            </a:extLst>
          </p:cNvPr>
          <p:cNvSpPr>
            <a:spLocks noGrp="1"/>
          </p:cNvSpPr>
          <p:nvPr>
            <p:ph idx="1"/>
          </p:nvPr>
        </p:nvSpPr>
        <p:spPr>
          <a:xfrm>
            <a:off x="589428" y="2102575"/>
            <a:ext cx="10363200" cy="3088460"/>
          </a:xfrm>
        </p:spPr>
        <p:txBody>
          <a:bodyPr vert="horz" lIns="91440" tIns="45720" rIns="91440" bIns="45720" rtlCol="0" anchor="t">
            <a:normAutofit/>
          </a:bodyPr>
          <a:lstStyle/>
          <a:p>
            <a:r>
              <a:rPr lang="en-US" dirty="0">
                <a:solidFill>
                  <a:schemeClr val="bg1"/>
                </a:solidFill>
                <a:ea typeface="+mn-lt"/>
                <a:cs typeface="+mn-lt"/>
              </a:rPr>
              <a:t>We can specify a direction on a channel type thus restricting it to either sending or receiving.</a:t>
            </a:r>
            <a:endParaRPr lang="en-US">
              <a:solidFill>
                <a:schemeClr val="bg1"/>
              </a:solidFill>
              <a:ea typeface="+mn-lt"/>
              <a:cs typeface="+mn-lt"/>
            </a:endParaRPr>
          </a:p>
          <a:p>
            <a:r>
              <a:rPr lang="en-US" dirty="0">
                <a:solidFill>
                  <a:schemeClr val="bg1"/>
                </a:solidFill>
                <a:ea typeface="+mn-lt"/>
                <a:cs typeface="+mn-lt"/>
              </a:rPr>
              <a:t>For example </a:t>
            </a:r>
            <a:r>
              <a:rPr lang="en-US" dirty="0" err="1">
                <a:solidFill>
                  <a:schemeClr val="bg1"/>
                </a:solidFill>
                <a:ea typeface="+mn-lt"/>
                <a:cs typeface="+mn-lt"/>
              </a:rPr>
              <a:t>pinger's</a:t>
            </a:r>
            <a:r>
              <a:rPr lang="en-US" dirty="0">
                <a:solidFill>
                  <a:schemeClr val="bg1"/>
                </a:solidFill>
                <a:ea typeface="+mn-lt"/>
                <a:cs typeface="+mn-lt"/>
              </a:rPr>
              <a:t> function signature can be changed to this:</a:t>
            </a:r>
            <a:endParaRPr lang="en-US" dirty="0">
              <a:solidFill>
                <a:schemeClr val="bg1"/>
              </a:solidFill>
            </a:endParaRPr>
          </a:p>
        </p:txBody>
      </p:sp>
      <p:pic>
        <p:nvPicPr>
          <p:cNvPr id="4" name="Picture 4">
            <a:extLst>
              <a:ext uri="{FF2B5EF4-FFF2-40B4-BE49-F238E27FC236}">
                <a16:creationId xmlns:a16="http://schemas.microsoft.com/office/drawing/2014/main" id="{4B52733D-1521-485F-AF49-FF6433B38281}"/>
              </a:ext>
            </a:extLst>
          </p:cNvPr>
          <p:cNvPicPr>
            <a:picLocks noChangeAspect="1"/>
          </p:cNvPicPr>
          <p:nvPr/>
        </p:nvPicPr>
        <p:blipFill>
          <a:blip r:embed="rId2"/>
          <a:stretch>
            <a:fillRect/>
          </a:stretch>
        </p:blipFill>
        <p:spPr>
          <a:xfrm>
            <a:off x="723900" y="3643977"/>
            <a:ext cx="6037729" cy="802692"/>
          </a:xfrm>
          <a:prstGeom prst="rect">
            <a:avLst/>
          </a:prstGeom>
        </p:spPr>
      </p:pic>
    </p:spTree>
    <p:extLst>
      <p:ext uri="{BB962C8B-B14F-4D97-AF65-F5344CB8AC3E}">
        <p14:creationId xmlns:p14="http://schemas.microsoft.com/office/powerpoint/2010/main" val="41948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99923-1DBF-4056-A20A-4F61581AE7F5}"/>
              </a:ext>
            </a:extLst>
          </p:cNvPr>
          <p:cNvSpPr>
            <a:spLocks noGrp="1"/>
          </p:cNvSpPr>
          <p:nvPr>
            <p:ph type="title"/>
          </p:nvPr>
        </p:nvSpPr>
        <p:spPr/>
        <p:txBody>
          <a:bodyPr/>
          <a:lstStyle/>
          <a:p>
            <a:r>
              <a:rPr lang="en-US" dirty="0">
                <a:solidFill>
                  <a:schemeClr val="bg1"/>
                </a:solidFill>
              </a:rPr>
              <a:t>Select</a:t>
            </a:r>
          </a:p>
        </p:txBody>
      </p:sp>
      <p:sp>
        <p:nvSpPr>
          <p:cNvPr id="3" name="Content Placeholder 2">
            <a:extLst>
              <a:ext uri="{FF2B5EF4-FFF2-40B4-BE49-F238E27FC236}">
                <a16:creationId xmlns:a16="http://schemas.microsoft.com/office/drawing/2014/main" id="{02EF0AD4-9CB3-4BBD-B690-66249F49ADAC}"/>
              </a:ext>
            </a:extLst>
          </p:cNvPr>
          <p:cNvSpPr>
            <a:spLocks noGrp="1"/>
          </p:cNvSpPr>
          <p:nvPr>
            <p:ph idx="1"/>
          </p:nvPr>
        </p:nvSpPr>
        <p:spPr>
          <a:xfrm>
            <a:off x="-4483" y="2001722"/>
            <a:ext cx="10363200" cy="3088460"/>
          </a:xfrm>
        </p:spPr>
        <p:txBody>
          <a:bodyPr vert="horz" lIns="91440" tIns="45720" rIns="91440" bIns="45720" rtlCol="0" anchor="t">
            <a:normAutofit/>
          </a:bodyPr>
          <a:lstStyle/>
          <a:p>
            <a:r>
              <a:rPr lang="en-US" dirty="0">
                <a:solidFill>
                  <a:schemeClr val="bg1"/>
                </a:solidFill>
                <a:ea typeface="+mn-lt"/>
                <a:cs typeface="+mn-lt"/>
              </a:rPr>
              <a:t>Go has a special statement called </a:t>
            </a:r>
            <a:endParaRPr lang="en-US">
              <a:solidFill>
                <a:schemeClr val="bg1"/>
              </a:solidFill>
              <a:latin typeface="Grandview Display"/>
            </a:endParaRPr>
          </a:p>
          <a:p>
            <a:pPr marL="0" indent="0">
              <a:buNone/>
            </a:pPr>
            <a:r>
              <a:rPr lang="en-US" dirty="0">
                <a:solidFill>
                  <a:schemeClr val="bg1"/>
                </a:solidFill>
                <a:latin typeface="Consolas"/>
              </a:rPr>
              <a:t>select</a:t>
            </a:r>
            <a:r>
              <a:rPr lang="en-US" dirty="0">
                <a:solidFill>
                  <a:schemeClr val="bg1"/>
                </a:solidFill>
                <a:ea typeface="+mn-lt"/>
                <a:cs typeface="+mn-lt"/>
              </a:rPr>
              <a:t> which works like a </a:t>
            </a:r>
            <a:r>
              <a:rPr lang="en-US" dirty="0">
                <a:solidFill>
                  <a:schemeClr val="bg1"/>
                </a:solidFill>
                <a:latin typeface="Consolas"/>
              </a:rPr>
              <a:t>switch</a:t>
            </a:r>
            <a:r>
              <a:rPr lang="en-US" dirty="0">
                <a:solidFill>
                  <a:schemeClr val="bg1"/>
                </a:solidFill>
                <a:ea typeface="+mn-lt"/>
                <a:cs typeface="+mn-lt"/>
              </a:rPr>
              <a:t> but for channels:</a:t>
            </a:r>
            <a:endParaRPr lang="en-US">
              <a:solidFill>
                <a:schemeClr val="bg1"/>
              </a:solidFill>
            </a:endParaRPr>
          </a:p>
        </p:txBody>
      </p:sp>
      <p:pic>
        <p:nvPicPr>
          <p:cNvPr id="4" name="Picture 4" descr="Text&#10;&#10;Description automatically generated">
            <a:extLst>
              <a:ext uri="{FF2B5EF4-FFF2-40B4-BE49-F238E27FC236}">
                <a16:creationId xmlns:a16="http://schemas.microsoft.com/office/drawing/2014/main" id="{ABA5C374-EEF2-44BD-BB19-3FB8CA57F1B2}"/>
              </a:ext>
            </a:extLst>
          </p:cNvPr>
          <p:cNvPicPr>
            <a:picLocks noChangeAspect="1"/>
          </p:cNvPicPr>
          <p:nvPr/>
        </p:nvPicPr>
        <p:blipFill>
          <a:blip r:embed="rId2"/>
          <a:stretch>
            <a:fillRect/>
          </a:stretch>
        </p:blipFill>
        <p:spPr>
          <a:xfrm>
            <a:off x="6556562" y="234763"/>
            <a:ext cx="5695950" cy="6621308"/>
          </a:xfrm>
          <a:prstGeom prst="rect">
            <a:avLst/>
          </a:prstGeom>
        </p:spPr>
      </p:pic>
      <p:sp>
        <p:nvSpPr>
          <p:cNvPr id="5" name="TextBox 4">
            <a:extLst>
              <a:ext uri="{FF2B5EF4-FFF2-40B4-BE49-F238E27FC236}">
                <a16:creationId xmlns:a16="http://schemas.microsoft.com/office/drawing/2014/main" id="{059EDF01-F7C4-4AB9-8A2D-00136306D9DF}"/>
              </a:ext>
            </a:extLst>
          </p:cNvPr>
          <p:cNvSpPr txBox="1"/>
          <p:nvPr/>
        </p:nvSpPr>
        <p:spPr>
          <a:xfrm>
            <a:off x="398930" y="4477871"/>
            <a:ext cx="529814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This program prints “from 1” every 2 seconds and “from 2” every 3 seconds. </a:t>
            </a:r>
            <a:r>
              <a:rPr lang="en-US" dirty="0">
                <a:solidFill>
                  <a:schemeClr val="bg1"/>
                </a:solidFill>
                <a:latin typeface="Consolas"/>
              </a:rPr>
              <a:t>select</a:t>
            </a:r>
            <a:r>
              <a:rPr lang="en-US" dirty="0">
                <a:solidFill>
                  <a:schemeClr val="bg1"/>
                </a:solidFill>
                <a:ea typeface="+mn-lt"/>
                <a:cs typeface="+mn-lt"/>
              </a:rPr>
              <a:t> picks the first channel that is ready and receives from it (or sends to it). If more than one of the channels are ready then it randomly picks which one to receive from. If none of the channels are ready, the statement blocks until one becomes available.</a:t>
            </a:r>
            <a:endParaRPr lang="en-US" dirty="0">
              <a:solidFill>
                <a:schemeClr val="bg1"/>
              </a:solidFill>
            </a:endParaRPr>
          </a:p>
        </p:txBody>
      </p:sp>
    </p:spTree>
    <p:extLst>
      <p:ext uri="{BB962C8B-B14F-4D97-AF65-F5344CB8AC3E}">
        <p14:creationId xmlns:p14="http://schemas.microsoft.com/office/powerpoint/2010/main" val="2356853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04DB-EBEA-4F4B-9F8A-3168BD8B5AFD}"/>
              </a:ext>
            </a:extLst>
          </p:cNvPr>
          <p:cNvSpPr>
            <a:spLocks noGrp="1"/>
          </p:cNvSpPr>
          <p:nvPr>
            <p:ph type="title"/>
          </p:nvPr>
        </p:nvSpPr>
        <p:spPr/>
        <p:txBody>
          <a:bodyPr/>
          <a:lstStyle/>
          <a:p>
            <a:r>
              <a:rPr lang="en-US" dirty="0">
                <a:solidFill>
                  <a:schemeClr val="bg1"/>
                </a:solidFill>
              </a:rPr>
              <a:t>What is "channel direction"?</a:t>
            </a:r>
          </a:p>
        </p:txBody>
      </p:sp>
      <p:sp>
        <p:nvSpPr>
          <p:cNvPr id="3" name="Content Placeholder 2">
            <a:extLst>
              <a:ext uri="{FF2B5EF4-FFF2-40B4-BE49-F238E27FC236}">
                <a16:creationId xmlns:a16="http://schemas.microsoft.com/office/drawing/2014/main" id="{EE0A86DB-FA09-4687-BF74-E2C2626EB819}"/>
              </a:ext>
            </a:extLst>
          </p:cNvPr>
          <p:cNvSpPr>
            <a:spLocks noGrp="1"/>
          </p:cNvSpPr>
          <p:nvPr>
            <p:ph idx="1"/>
          </p:nvPr>
        </p:nvSpPr>
        <p:spPr>
          <a:xfrm>
            <a:off x="589428" y="2102575"/>
            <a:ext cx="10363200" cy="3088460"/>
          </a:xfrm>
        </p:spPr>
        <p:txBody>
          <a:bodyPr vert="horz" lIns="91440" tIns="45720" rIns="91440" bIns="45720" rtlCol="0" anchor="t">
            <a:normAutofit/>
          </a:bodyPr>
          <a:lstStyle/>
          <a:p>
            <a:r>
              <a:rPr lang="en-US" dirty="0">
                <a:solidFill>
                  <a:schemeClr val="bg1"/>
                </a:solidFill>
                <a:ea typeface="+mn-lt"/>
                <a:cs typeface="+mn-lt"/>
              </a:rPr>
              <a:t>Now </a:t>
            </a:r>
            <a:r>
              <a:rPr lang="en-US" dirty="0">
                <a:solidFill>
                  <a:schemeClr val="bg1"/>
                </a:solidFill>
                <a:latin typeface="Consolas"/>
                <a:ea typeface="+mn-lt"/>
                <a:cs typeface="+mn-lt"/>
              </a:rPr>
              <a:t>c</a:t>
            </a:r>
            <a:r>
              <a:rPr lang="en-US" dirty="0">
                <a:solidFill>
                  <a:schemeClr val="bg1"/>
                </a:solidFill>
                <a:ea typeface="+mn-lt"/>
                <a:cs typeface="+mn-lt"/>
              </a:rPr>
              <a:t> can only be sent to. Attempting to receive from c will result in a compiler error. Similarly we can change printer to this:</a:t>
            </a:r>
          </a:p>
          <a:p>
            <a:endParaRPr lang="en-US" dirty="0">
              <a:solidFill>
                <a:schemeClr val="bg1"/>
              </a:solidFill>
              <a:ea typeface="+mn-lt"/>
              <a:cs typeface="+mn-lt"/>
            </a:endParaRPr>
          </a:p>
        </p:txBody>
      </p:sp>
      <p:pic>
        <p:nvPicPr>
          <p:cNvPr id="4" name="Picture 4">
            <a:extLst>
              <a:ext uri="{FF2B5EF4-FFF2-40B4-BE49-F238E27FC236}">
                <a16:creationId xmlns:a16="http://schemas.microsoft.com/office/drawing/2014/main" id="{ED3BEC13-D526-4C88-AA00-7C9C63B068FA}"/>
              </a:ext>
            </a:extLst>
          </p:cNvPr>
          <p:cNvPicPr>
            <a:picLocks noChangeAspect="1"/>
          </p:cNvPicPr>
          <p:nvPr/>
        </p:nvPicPr>
        <p:blipFill>
          <a:blip r:embed="rId2"/>
          <a:stretch>
            <a:fillRect/>
          </a:stretch>
        </p:blipFill>
        <p:spPr>
          <a:xfrm>
            <a:off x="734483" y="3205959"/>
            <a:ext cx="6267450" cy="1059914"/>
          </a:xfrm>
          <a:prstGeom prst="rect">
            <a:avLst/>
          </a:prstGeom>
        </p:spPr>
      </p:pic>
      <p:sp>
        <p:nvSpPr>
          <p:cNvPr id="5" name="TextBox 4">
            <a:extLst>
              <a:ext uri="{FF2B5EF4-FFF2-40B4-BE49-F238E27FC236}">
                <a16:creationId xmlns:a16="http://schemas.microsoft.com/office/drawing/2014/main" id="{37976EB7-04EF-456C-988A-7AD997D16061}"/>
              </a:ext>
            </a:extLst>
          </p:cNvPr>
          <p:cNvSpPr txBox="1"/>
          <p:nvPr/>
        </p:nvSpPr>
        <p:spPr>
          <a:xfrm>
            <a:off x="734483" y="4713817"/>
            <a:ext cx="91037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A channel that doesn't have these restrictions is known as bi-directional. A bi-directional channel can be passed to a function that takes send-only or receive-only channels, but the reverse is not true.</a:t>
            </a:r>
          </a:p>
        </p:txBody>
      </p:sp>
    </p:spTree>
    <p:extLst>
      <p:ext uri="{BB962C8B-B14F-4D97-AF65-F5344CB8AC3E}">
        <p14:creationId xmlns:p14="http://schemas.microsoft.com/office/powerpoint/2010/main" val="3084629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B4862899-70FB-42CA-A5CC-E4FBC8A15580}"/>
              </a:ext>
            </a:extLst>
          </p:cNvPr>
          <p:cNvPicPr>
            <a:picLocks noGrp="1" noChangeAspect="1"/>
          </p:cNvPicPr>
          <p:nvPr>
            <p:ph idx="1"/>
          </p:nvPr>
        </p:nvPicPr>
        <p:blipFill>
          <a:blip r:embed="rId2"/>
          <a:stretch>
            <a:fillRect/>
          </a:stretch>
        </p:blipFill>
        <p:spPr>
          <a:xfrm>
            <a:off x="2807913" y="1257430"/>
            <a:ext cx="8817348" cy="3333189"/>
          </a:xfrm>
        </p:spPr>
      </p:pic>
      <p:sp>
        <p:nvSpPr>
          <p:cNvPr id="5" name="TextBox 4">
            <a:extLst>
              <a:ext uri="{FF2B5EF4-FFF2-40B4-BE49-F238E27FC236}">
                <a16:creationId xmlns:a16="http://schemas.microsoft.com/office/drawing/2014/main" id="{03A4F680-DE61-4412-903B-A1340D59C0E8}"/>
              </a:ext>
            </a:extLst>
          </p:cNvPr>
          <p:cNvSpPr txBox="1"/>
          <p:nvPr/>
        </p:nvSpPr>
        <p:spPr>
          <a:xfrm>
            <a:off x="835958" y="5116606"/>
            <a:ext cx="786428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solidFill>
                  <a:schemeClr val="bg1"/>
                </a:solidFill>
                <a:latin typeface="Consolas"/>
              </a:rPr>
              <a:t>time.After</a:t>
            </a:r>
            <a:r>
              <a:rPr lang="en-US" dirty="0">
                <a:solidFill>
                  <a:schemeClr val="bg1"/>
                </a:solidFill>
                <a:ea typeface="+mn-lt"/>
                <a:cs typeface="+mn-lt"/>
              </a:rPr>
              <a:t> creates a channel and after the given duration will send the current time on it. (we weren't interested in the time so we didn't store it in a variable)</a:t>
            </a:r>
            <a:endParaRPr lang="en-US">
              <a:solidFill>
                <a:schemeClr val="bg1"/>
              </a:solidFill>
            </a:endParaRPr>
          </a:p>
          <a:p>
            <a:pPr marL="285750" indent="-285750">
              <a:buFont typeface="Arial"/>
              <a:buChar char="•"/>
            </a:pPr>
            <a:endParaRPr lang="en-US" dirty="0">
              <a:solidFill>
                <a:schemeClr val="bg1"/>
              </a:solidFill>
              <a:ea typeface="+mn-lt"/>
              <a:cs typeface="+mn-lt"/>
            </a:endParaRPr>
          </a:p>
          <a:p>
            <a:pPr marL="285750" indent="-285750">
              <a:buFont typeface="Arial"/>
              <a:buChar char="•"/>
            </a:pPr>
            <a:r>
              <a:rPr lang="en-US" dirty="0">
                <a:solidFill>
                  <a:schemeClr val="bg1"/>
                </a:solidFill>
                <a:ea typeface="+mn-lt"/>
                <a:cs typeface="+mn-lt"/>
              </a:rPr>
              <a:t>The default case happens immediately if none of the channels are ready</a:t>
            </a:r>
            <a:endParaRPr lang="en-US" dirty="0">
              <a:solidFill>
                <a:schemeClr val="bg1"/>
              </a:solidFill>
            </a:endParaRPr>
          </a:p>
        </p:txBody>
      </p:sp>
    </p:spTree>
    <p:extLst>
      <p:ext uri="{BB962C8B-B14F-4D97-AF65-F5344CB8AC3E}">
        <p14:creationId xmlns:p14="http://schemas.microsoft.com/office/powerpoint/2010/main" val="1344913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3E7B-B446-4C74-91AA-B76FEAF1836B}"/>
              </a:ext>
            </a:extLst>
          </p:cNvPr>
          <p:cNvSpPr>
            <a:spLocks noGrp="1"/>
          </p:cNvSpPr>
          <p:nvPr>
            <p:ph type="title"/>
          </p:nvPr>
        </p:nvSpPr>
        <p:spPr>
          <a:xfrm>
            <a:off x="847165" y="318247"/>
            <a:ext cx="10363200" cy="1314443"/>
          </a:xfrm>
        </p:spPr>
        <p:txBody>
          <a:bodyPr/>
          <a:lstStyle/>
          <a:p>
            <a:r>
              <a:rPr lang="en-US" dirty="0">
                <a:solidFill>
                  <a:schemeClr val="bg1"/>
                </a:solidFill>
              </a:rPr>
              <a:t>Concurrency</a:t>
            </a:r>
          </a:p>
        </p:txBody>
      </p:sp>
      <p:sp>
        <p:nvSpPr>
          <p:cNvPr id="3" name="Content Placeholder 2">
            <a:extLst>
              <a:ext uri="{FF2B5EF4-FFF2-40B4-BE49-F238E27FC236}">
                <a16:creationId xmlns:a16="http://schemas.microsoft.com/office/drawing/2014/main" id="{CDA5F4A1-F463-404D-BD24-61DB8A00CB35}"/>
              </a:ext>
            </a:extLst>
          </p:cNvPr>
          <p:cNvSpPr>
            <a:spLocks noGrp="1"/>
          </p:cNvSpPr>
          <p:nvPr>
            <p:ph idx="1"/>
          </p:nvPr>
        </p:nvSpPr>
        <p:spPr>
          <a:xfrm>
            <a:off x="847164" y="1889663"/>
            <a:ext cx="9713259" cy="3088460"/>
          </a:xfrm>
        </p:spPr>
        <p:txBody>
          <a:bodyPr vert="horz" lIns="91440" tIns="45720" rIns="91440" bIns="45720" rtlCol="0" anchor="t">
            <a:normAutofit/>
          </a:bodyPr>
          <a:lstStyle/>
          <a:p>
            <a:r>
              <a:rPr lang="en-US" dirty="0">
                <a:solidFill>
                  <a:schemeClr val="bg1"/>
                </a:solidFill>
                <a:ea typeface="+mn-lt"/>
                <a:cs typeface="+mn-lt"/>
              </a:rPr>
              <a:t>Large programs are often made up of many smaller sub-programs. For example a web server handles requests made from web browsers and serves up HTML web pages in response. Each request is handled like a small program.</a:t>
            </a:r>
          </a:p>
          <a:p>
            <a:r>
              <a:rPr lang="en-US" dirty="0">
                <a:solidFill>
                  <a:schemeClr val="bg1"/>
                </a:solidFill>
                <a:ea typeface="+mn-lt"/>
                <a:cs typeface="+mn-lt"/>
              </a:rPr>
              <a:t>Making progress on more than one task simultaneously is known as concurrency. Go has rich support for concurrency using goroutines and channels.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36572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05C3-275D-4A2E-B9BD-8F3218D6CE57}"/>
              </a:ext>
            </a:extLst>
          </p:cNvPr>
          <p:cNvSpPr>
            <a:spLocks noGrp="1"/>
          </p:cNvSpPr>
          <p:nvPr>
            <p:ph type="title"/>
          </p:nvPr>
        </p:nvSpPr>
        <p:spPr>
          <a:xfrm>
            <a:off x="858371" y="542365"/>
            <a:ext cx="2832846" cy="720532"/>
          </a:xfrm>
        </p:spPr>
        <p:txBody>
          <a:bodyPr>
            <a:noAutofit/>
          </a:bodyPr>
          <a:lstStyle/>
          <a:p>
            <a:r>
              <a:rPr lang="en-US" sz="2400" dirty="0">
                <a:solidFill>
                  <a:srgbClr val="FFFFFF"/>
                </a:solidFill>
              </a:rPr>
              <a:t>Code example</a:t>
            </a:r>
          </a:p>
        </p:txBody>
      </p:sp>
      <p:sp>
        <p:nvSpPr>
          <p:cNvPr id="5" name="TextBox 4">
            <a:extLst>
              <a:ext uri="{FF2B5EF4-FFF2-40B4-BE49-F238E27FC236}">
                <a16:creationId xmlns:a16="http://schemas.microsoft.com/office/drawing/2014/main" id="{60E9512C-D413-4A23-8954-6DE8D5195710}"/>
              </a:ext>
            </a:extLst>
          </p:cNvPr>
          <p:cNvSpPr txBox="1"/>
          <p:nvPr/>
        </p:nvSpPr>
        <p:spPr>
          <a:xfrm>
            <a:off x="354105" y="1586753"/>
            <a:ext cx="476025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ea typeface="+mn-lt"/>
                <a:cs typeface="+mn-lt"/>
              </a:rPr>
              <a:t>As a means of demonstration, we’ll create a function that takes in an int value and prints a number to the console </a:t>
            </a:r>
            <a:r>
              <a:rPr lang="en-US" sz="2000" b="1" dirty="0">
                <a:solidFill>
                  <a:schemeClr val="bg1"/>
                </a:solidFill>
                <a:ea typeface="+mn-lt"/>
                <a:cs typeface="+mn-lt"/>
              </a:rPr>
              <a:t>n</a:t>
            </a:r>
            <a:r>
              <a:rPr lang="en-US" sz="2000" dirty="0">
                <a:solidFill>
                  <a:schemeClr val="bg1"/>
                </a:solidFill>
                <a:ea typeface="+mn-lt"/>
                <a:cs typeface="+mn-lt"/>
              </a:rPr>
              <a:t> times. We’ll also add a sleep function which will wait for a second before printing the second number:</a:t>
            </a:r>
            <a:endParaRPr lang="en-US" dirty="0">
              <a:solidFill>
                <a:schemeClr val="bg1"/>
              </a:solidFill>
            </a:endParaRPr>
          </a:p>
        </p:txBody>
      </p:sp>
      <p:pic>
        <p:nvPicPr>
          <p:cNvPr id="7" name="Picture 7" descr="Text&#10;&#10;Description automatically generated">
            <a:extLst>
              <a:ext uri="{FF2B5EF4-FFF2-40B4-BE49-F238E27FC236}">
                <a16:creationId xmlns:a16="http://schemas.microsoft.com/office/drawing/2014/main" id="{0E6CF9C0-9CBB-4758-9387-0B490DC65C17}"/>
              </a:ext>
            </a:extLst>
          </p:cNvPr>
          <p:cNvPicPr>
            <a:picLocks noGrp="1" noChangeAspect="1"/>
          </p:cNvPicPr>
          <p:nvPr>
            <p:ph idx="1"/>
          </p:nvPr>
        </p:nvPicPr>
        <p:blipFill>
          <a:blip r:embed="rId2"/>
          <a:stretch>
            <a:fillRect/>
          </a:stretch>
        </p:blipFill>
        <p:spPr>
          <a:xfrm>
            <a:off x="6015619" y="7075"/>
            <a:ext cx="6178315" cy="6853635"/>
          </a:xfrm>
        </p:spPr>
      </p:pic>
    </p:spTree>
    <p:extLst>
      <p:ext uri="{BB962C8B-B14F-4D97-AF65-F5344CB8AC3E}">
        <p14:creationId xmlns:p14="http://schemas.microsoft.com/office/powerpoint/2010/main" val="297693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3EA7-FC31-42D7-A433-E9D03739F0BB}"/>
              </a:ext>
            </a:extLst>
          </p:cNvPr>
          <p:cNvSpPr>
            <a:spLocks noGrp="1"/>
          </p:cNvSpPr>
          <p:nvPr>
            <p:ph type="title"/>
          </p:nvPr>
        </p:nvSpPr>
        <p:spPr/>
        <p:txBody>
          <a:bodyPr/>
          <a:lstStyle/>
          <a:p>
            <a:r>
              <a:rPr lang="en-US" dirty="0">
                <a:solidFill>
                  <a:schemeClr val="bg1"/>
                </a:solidFill>
              </a:rPr>
              <a:t>What is "Goroutines"?</a:t>
            </a:r>
          </a:p>
        </p:txBody>
      </p:sp>
      <p:sp>
        <p:nvSpPr>
          <p:cNvPr id="3" name="Content Placeholder 2">
            <a:extLst>
              <a:ext uri="{FF2B5EF4-FFF2-40B4-BE49-F238E27FC236}">
                <a16:creationId xmlns:a16="http://schemas.microsoft.com/office/drawing/2014/main" id="{419315E7-C25D-4959-B4B1-7BD277659556}"/>
              </a:ext>
            </a:extLst>
          </p:cNvPr>
          <p:cNvSpPr>
            <a:spLocks noGrp="1"/>
          </p:cNvSpPr>
          <p:nvPr>
            <p:ph idx="1"/>
          </p:nvPr>
        </p:nvSpPr>
        <p:spPr/>
        <p:txBody>
          <a:bodyPr vert="horz" lIns="91440" tIns="45720" rIns="91440" bIns="45720" rtlCol="0" anchor="t">
            <a:normAutofit/>
          </a:bodyPr>
          <a:lstStyle/>
          <a:p>
            <a:r>
              <a:rPr lang="en-US" sz="2200" dirty="0">
                <a:solidFill>
                  <a:schemeClr val="bg1"/>
                </a:solidFill>
                <a:ea typeface="+mn-lt"/>
                <a:cs typeface="+mn-lt"/>
              </a:rPr>
              <a:t>A goroutine is a function that is capable of running concurrently with other functions. To create a goroutine we use the keyword </a:t>
            </a:r>
            <a:r>
              <a:rPr lang="en-US" sz="2200" dirty="0">
                <a:solidFill>
                  <a:schemeClr val="bg1"/>
                </a:solidFill>
                <a:latin typeface="Consolas"/>
              </a:rPr>
              <a:t>go</a:t>
            </a:r>
            <a:r>
              <a:rPr lang="en-US" sz="2200" dirty="0">
                <a:solidFill>
                  <a:schemeClr val="bg1"/>
                </a:solidFill>
                <a:ea typeface="+mn-lt"/>
                <a:cs typeface="+mn-lt"/>
              </a:rPr>
              <a:t> followed by a function invocation</a:t>
            </a:r>
          </a:p>
          <a:p>
            <a:r>
              <a:rPr lang="en-US" sz="2200" dirty="0">
                <a:solidFill>
                  <a:schemeClr val="bg1"/>
                </a:solidFill>
                <a:ea typeface="+mn-lt"/>
                <a:cs typeface="+mn-lt"/>
              </a:rPr>
              <a:t>Using goroutines is a very quick way to turn what would be a sequential program into a concurrent program without having to worry about things like creating threads or thread-pools</a:t>
            </a:r>
            <a:endParaRPr lang="en-US" sz="2200" dirty="0">
              <a:solidFill>
                <a:schemeClr val="bg1"/>
              </a:solidFill>
            </a:endParaRPr>
          </a:p>
        </p:txBody>
      </p:sp>
    </p:spTree>
    <p:extLst>
      <p:ext uri="{BB962C8B-B14F-4D97-AF65-F5344CB8AC3E}">
        <p14:creationId xmlns:p14="http://schemas.microsoft.com/office/powerpoint/2010/main" val="260653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05C3-275D-4A2E-B9BD-8F3218D6CE57}"/>
              </a:ext>
            </a:extLst>
          </p:cNvPr>
          <p:cNvSpPr>
            <a:spLocks noGrp="1"/>
          </p:cNvSpPr>
          <p:nvPr>
            <p:ph type="title"/>
          </p:nvPr>
        </p:nvSpPr>
        <p:spPr>
          <a:xfrm>
            <a:off x="858371" y="542365"/>
            <a:ext cx="2832846" cy="720532"/>
          </a:xfrm>
        </p:spPr>
        <p:txBody>
          <a:bodyPr>
            <a:noAutofit/>
          </a:bodyPr>
          <a:lstStyle/>
          <a:p>
            <a:r>
              <a:rPr lang="en-US" sz="2400" dirty="0">
                <a:solidFill>
                  <a:srgbClr val="FFFFFF"/>
                </a:solidFill>
              </a:rPr>
              <a:t>Code example</a:t>
            </a:r>
          </a:p>
        </p:txBody>
      </p:sp>
      <p:pic>
        <p:nvPicPr>
          <p:cNvPr id="4" name="Picture 4" descr="Text, letter&#10;&#10;Description automatically generated">
            <a:extLst>
              <a:ext uri="{FF2B5EF4-FFF2-40B4-BE49-F238E27FC236}">
                <a16:creationId xmlns:a16="http://schemas.microsoft.com/office/drawing/2014/main" id="{3CBAC232-FDD9-45D9-A968-A7144E229F04}"/>
              </a:ext>
            </a:extLst>
          </p:cNvPr>
          <p:cNvPicPr>
            <a:picLocks noGrp="1" noChangeAspect="1"/>
          </p:cNvPicPr>
          <p:nvPr>
            <p:ph idx="1"/>
          </p:nvPr>
        </p:nvPicPr>
        <p:blipFill>
          <a:blip r:embed="rId2"/>
          <a:stretch>
            <a:fillRect/>
          </a:stretch>
        </p:blipFill>
        <p:spPr>
          <a:xfrm>
            <a:off x="7582003" y="903545"/>
            <a:ext cx="4334225" cy="4847783"/>
          </a:xfrm>
        </p:spPr>
      </p:pic>
      <p:sp>
        <p:nvSpPr>
          <p:cNvPr id="5" name="TextBox 4">
            <a:extLst>
              <a:ext uri="{FF2B5EF4-FFF2-40B4-BE49-F238E27FC236}">
                <a16:creationId xmlns:a16="http://schemas.microsoft.com/office/drawing/2014/main" id="{60E9512C-D413-4A23-8954-6DE8D5195710}"/>
              </a:ext>
            </a:extLst>
          </p:cNvPr>
          <p:cNvSpPr txBox="1"/>
          <p:nvPr/>
        </p:nvSpPr>
        <p:spPr>
          <a:xfrm>
            <a:off x="354105" y="1586753"/>
            <a:ext cx="6866964"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Fira Sans"/>
                <a:ea typeface="Fira Sans"/>
                <a:cs typeface="Fira Sans"/>
              </a:rPr>
              <a:t>This program consists of two goroutines. The first </a:t>
            </a:r>
            <a:endParaRPr lang="en-US" sz="2000">
              <a:solidFill>
                <a:srgbClr val="FFFFFF"/>
              </a:solidFill>
              <a:latin typeface="Grandview Display"/>
              <a:ea typeface="Fira Sans"/>
              <a:cs typeface="Fira Sans"/>
            </a:endParaRPr>
          </a:p>
          <a:p>
            <a:r>
              <a:rPr lang="en-US" sz="2000" dirty="0">
                <a:solidFill>
                  <a:srgbClr val="FFFFFF"/>
                </a:solidFill>
                <a:latin typeface="Fira Sans"/>
                <a:ea typeface="Fira Sans"/>
                <a:cs typeface="Fira Sans"/>
              </a:rPr>
              <a:t>goroutine is implicit and is the main function itself. </a:t>
            </a:r>
            <a:endParaRPr lang="en-US" sz="2000">
              <a:solidFill>
                <a:srgbClr val="FFFFFF"/>
              </a:solidFill>
              <a:latin typeface="Grandview Display"/>
              <a:ea typeface="Fira Sans"/>
              <a:cs typeface="Fira Sans"/>
            </a:endParaRPr>
          </a:p>
          <a:p>
            <a:r>
              <a:rPr lang="en-US" sz="2000" dirty="0">
                <a:solidFill>
                  <a:srgbClr val="FFFFFF"/>
                </a:solidFill>
                <a:latin typeface="Fira Sans"/>
                <a:ea typeface="Fira Sans"/>
                <a:cs typeface="Fira Sans"/>
              </a:rPr>
              <a:t>The second goroutine is created when we call </a:t>
            </a:r>
            <a:r>
              <a:rPr lang="en-US" sz="2000" dirty="0">
                <a:solidFill>
                  <a:srgbClr val="FFFFFF"/>
                </a:solidFill>
              </a:rPr>
              <a:t>go f(0)</a:t>
            </a:r>
            <a:r>
              <a:rPr lang="en-US" sz="2000" dirty="0">
                <a:solidFill>
                  <a:srgbClr val="FFFFFF"/>
                </a:solidFill>
                <a:latin typeface="Fira Sans"/>
                <a:ea typeface="Fira Sans"/>
                <a:cs typeface="Fira Sans"/>
              </a:rPr>
              <a:t>. </a:t>
            </a:r>
            <a:endParaRPr lang="en-US" sz="2000">
              <a:solidFill>
                <a:srgbClr val="FFFFFF"/>
              </a:solidFill>
              <a:latin typeface="Grandview Display"/>
              <a:ea typeface="Fira Sans"/>
              <a:cs typeface="Fira Sans"/>
            </a:endParaRPr>
          </a:p>
          <a:p>
            <a:r>
              <a:rPr lang="en-US" sz="2000" dirty="0">
                <a:solidFill>
                  <a:srgbClr val="FFFFFF"/>
                </a:solidFill>
                <a:latin typeface="Fira Sans"/>
                <a:ea typeface="Fira Sans"/>
                <a:cs typeface="Fira Sans"/>
              </a:rPr>
              <a:t>Normally when we invoke a function our program will </a:t>
            </a:r>
            <a:endParaRPr lang="en-US" sz="2000">
              <a:solidFill>
                <a:srgbClr val="FFFFFF"/>
              </a:solidFill>
              <a:latin typeface="Grandview Display"/>
              <a:ea typeface="Fira Sans"/>
              <a:cs typeface="Fira Sans"/>
            </a:endParaRPr>
          </a:p>
          <a:p>
            <a:r>
              <a:rPr lang="en-US" sz="2000" dirty="0">
                <a:solidFill>
                  <a:srgbClr val="FFFFFF"/>
                </a:solidFill>
                <a:latin typeface="Fira Sans"/>
                <a:ea typeface="Fira Sans"/>
                <a:cs typeface="Fira Sans"/>
              </a:rPr>
              <a:t>execute all the statements in a function and then return </a:t>
            </a:r>
            <a:endParaRPr lang="en-US" sz="2000">
              <a:solidFill>
                <a:srgbClr val="FFFFFF"/>
              </a:solidFill>
              <a:latin typeface="Grandview Display"/>
              <a:ea typeface="Fira Sans"/>
              <a:cs typeface="Fira Sans"/>
            </a:endParaRPr>
          </a:p>
          <a:p>
            <a:r>
              <a:rPr lang="en-US" sz="2000" dirty="0">
                <a:solidFill>
                  <a:srgbClr val="FFFFFF"/>
                </a:solidFill>
                <a:latin typeface="Fira Sans"/>
                <a:ea typeface="Fira Sans"/>
                <a:cs typeface="Fira Sans"/>
              </a:rPr>
              <a:t>to the next line following the invocation. With a goroutine we return immediately to the next line and don't wait for the function to complete. Therefore the call to the </a:t>
            </a:r>
            <a:r>
              <a:rPr lang="en-US" sz="2000" dirty="0" err="1">
                <a:solidFill>
                  <a:srgbClr val="FFFFFF"/>
                </a:solidFill>
              </a:rPr>
              <a:t>Scanln</a:t>
            </a:r>
            <a:r>
              <a:rPr lang="en-US" sz="2000" dirty="0">
                <a:solidFill>
                  <a:srgbClr val="FFFFFF"/>
                </a:solidFill>
                <a:latin typeface="Fira Sans"/>
                <a:ea typeface="Fira Sans"/>
                <a:cs typeface="Fira Sans"/>
              </a:rPr>
              <a:t> function has been included; without it the program would exit before being given the opportunity to print all the numbers.</a:t>
            </a:r>
            <a:endParaRPr lang="en-US" sz="2000" dirty="0">
              <a:solidFill>
                <a:srgbClr val="FFFFFF"/>
              </a:solidFill>
            </a:endParaRPr>
          </a:p>
        </p:txBody>
      </p:sp>
    </p:spTree>
    <p:extLst>
      <p:ext uri="{BB962C8B-B14F-4D97-AF65-F5344CB8AC3E}">
        <p14:creationId xmlns:p14="http://schemas.microsoft.com/office/powerpoint/2010/main" val="3506526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B6DAF0-E652-471D-82BE-10107772ACE2}"/>
              </a:ext>
            </a:extLst>
          </p:cNvPr>
          <p:cNvSpPr>
            <a:spLocks noGrp="1"/>
          </p:cNvSpPr>
          <p:nvPr>
            <p:ph idx="1"/>
          </p:nvPr>
        </p:nvSpPr>
        <p:spPr>
          <a:xfrm>
            <a:off x="656664" y="1531075"/>
            <a:ext cx="10363200" cy="3088460"/>
          </a:xfrm>
        </p:spPr>
        <p:txBody>
          <a:bodyPr vert="horz" lIns="91440" tIns="45720" rIns="91440" bIns="45720" rtlCol="0" anchor="t">
            <a:normAutofit/>
          </a:bodyPr>
          <a:lstStyle/>
          <a:p>
            <a:r>
              <a:rPr lang="en-US" dirty="0">
                <a:solidFill>
                  <a:schemeClr val="bg1"/>
                </a:solidFill>
                <a:ea typeface="+mn-lt"/>
                <a:cs typeface="+mn-lt"/>
              </a:rPr>
              <a:t>Goroutines are lightweight and we can easily create thousands of them. We can modify our program to run 10 goroutines by doing this:</a:t>
            </a:r>
            <a:endParaRPr lang="en-US" dirty="0">
              <a:solidFill>
                <a:schemeClr val="bg1"/>
              </a:solidFill>
            </a:endParaRPr>
          </a:p>
        </p:txBody>
      </p:sp>
      <p:pic>
        <p:nvPicPr>
          <p:cNvPr id="4" name="Picture 4" descr="Text&#10;&#10;Description automatically generated">
            <a:extLst>
              <a:ext uri="{FF2B5EF4-FFF2-40B4-BE49-F238E27FC236}">
                <a16:creationId xmlns:a16="http://schemas.microsoft.com/office/drawing/2014/main" id="{C85FE646-672E-413D-8B86-8C396F969191}"/>
              </a:ext>
            </a:extLst>
          </p:cNvPr>
          <p:cNvPicPr>
            <a:picLocks noChangeAspect="1"/>
          </p:cNvPicPr>
          <p:nvPr/>
        </p:nvPicPr>
        <p:blipFill>
          <a:blip r:embed="rId2"/>
          <a:stretch>
            <a:fillRect/>
          </a:stretch>
        </p:blipFill>
        <p:spPr>
          <a:xfrm>
            <a:off x="5195048" y="2945911"/>
            <a:ext cx="6553200" cy="3173735"/>
          </a:xfrm>
          <a:prstGeom prst="rect">
            <a:avLst/>
          </a:prstGeom>
        </p:spPr>
      </p:pic>
      <p:sp>
        <p:nvSpPr>
          <p:cNvPr id="6" name="Title 1">
            <a:extLst>
              <a:ext uri="{FF2B5EF4-FFF2-40B4-BE49-F238E27FC236}">
                <a16:creationId xmlns:a16="http://schemas.microsoft.com/office/drawing/2014/main" id="{E1989FDA-189F-4BD4-B5A1-14E54F61803D}"/>
              </a:ext>
            </a:extLst>
          </p:cNvPr>
          <p:cNvSpPr>
            <a:spLocks noGrp="1"/>
          </p:cNvSpPr>
          <p:nvPr>
            <p:ph type="title"/>
          </p:nvPr>
        </p:nvSpPr>
        <p:spPr>
          <a:xfrm>
            <a:off x="858371" y="542365"/>
            <a:ext cx="2832846" cy="720532"/>
          </a:xfrm>
        </p:spPr>
        <p:txBody>
          <a:bodyPr>
            <a:noAutofit/>
          </a:bodyPr>
          <a:lstStyle/>
          <a:p>
            <a:r>
              <a:rPr lang="en-US" sz="2400" dirty="0">
                <a:solidFill>
                  <a:srgbClr val="FFFFFF"/>
                </a:solidFill>
              </a:rPr>
              <a:t>Code example</a:t>
            </a:r>
          </a:p>
        </p:txBody>
      </p:sp>
    </p:spTree>
    <p:extLst>
      <p:ext uri="{BB962C8B-B14F-4D97-AF65-F5344CB8AC3E}">
        <p14:creationId xmlns:p14="http://schemas.microsoft.com/office/powerpoint/2010/main" val="357697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B6DAF0-E652-471D-82BE-10107772ACE2}"/>
              </a:ext>
            </a:extLst>
          </p:cNvPr>
          <p:cNvSpPr>
            <a:spLocks noGrp="1"/>
          </p:cNvSpPr>
          <p:nvPr>
            <p:ph idx="1"/>
          </p:nvPr>
        </p:nvSpPr>
        <p:spPr>
          <a:xfrm>
            <a:off x="656664" y="1531075"/>
            <a:ext cx="4592173" cy="3088460"/>
          </a:xfrm>
        </p:spPr>
        <p:txBody>
          <a:bodyPr vert="horz" lIns="91440" tIns="45720" rIns="91440" bIns="45720" rtlCol="0" anchor="t">
            <a:normAutofit/>
          </a:bodyPr>
          <a:lstStyle/>
          <a:p>
            <a:r>
              <a:rPr lang="en-US" dirty="0">
                <a:solidFill>
                  <a:schemeClr val="bg1"/>
                </a:solidFill>
                <a:ea typeface="+mn-lt"/>
                <a:cs typeface="+mn-lt"/>
              </a:rPr>
              <a:t>You may have noticed that when you run this program it seems to run the goroutines in order rather than simultaneously. Let's add some delay to the function using </a:t>
            </a:r>
            <a:r>
              <a:rPr lang="en-US" dirty="0" err="1">
                <a:solidFill>
                  <a:schemeClr val="bg1"/>
                </a:solidFill>
                <a:latin typeface="Consolas"/>
                <a:ea typeface="+mn-lt"/>
                <a:cs typeface="+mn-lt"/>
              </a:rPr>
              <a:t>time.Sleep</a:t>
            </a:r>
            <a:r>
              <a:rPr lang="en-US" dirty="0">
                <a:solidFill>
                  <a:schemeClr val="bg1"/>
                </a:solidFill>
                <a:ea typeface="+mn-lt"/>
                <a:cs typeface="+mn-lt"/>
              </a:rPr>
              <a:t> and </a:t>
            </a:r>
            <a:r>
              <a:rPr lang="en-US" dirty="0" err="1">
                <a:solidFill>
                  <a:schemeClr val="bg1"/>
                </a:solidFill>
                <a:latin typeface="Consolas"/>
                <a:ea typeface="+mn-lt"/>
                <a:cs typeface="+mn-lt"/>
              </a:rPr>
              <a:t>rand.Intn</a:t>
            </a:r>
            <a:r>
              <a:rPr lang="en-US" dirty="0">
                <a:solidFill>
                  <a:schemeClr val="bg1"/>
                </a:solidFill>
                <a:ea typeface="+mn-lt"/>
                <a:cs typeface="+mn-lt"/>
              </a:rPr>
              <a:t>:</a:t>
            </a:r>
          </a:p>
        </p:txBody>
      </p:sp>
      <p:sp>
        <p:nvSpPr>
          <p:cNvPr id="6" name="Title 1">
            <a:extLst>
              <a:ext uri="{FF2B5EF4-FFF2-40B4-BE49-F238E27FC236}">
                <a16:creationId xmlns:a16="http://schemas.microsoft.com/office/drawing/2014/main" id="{E1989FDA-189F-4BD4-B5A1-14E54F61803D}"/>
              </a:ext>
            </a:extLst>
          </p:cNvPr>
          <p:cNvSpPr>
            <a:spLocks noGrp="1"/>
          </p:cNvSpPr>
          <p:nvPr>
            <p:ph type="title"/>
          </p:nvPr>
        </p:nvSpPr>
        <p:spPr>
          <a:xfrm>
            <a:off x="858371" y="542365"/>
            <a:ext cx="2832846" cy="720532"/>
          </a:xfrm>
        </p:spPr>
        <p:txBody>
          <a:bodyPr>
            <a:noAutofit/>
          </a:bodyPr>
          <a:lstStyle/>
          <a:p>
            <a:r>
              <a:rPr lang="en-US" sz="2400" dirty="0">
                <a:solidFill>
                  <a:srgbClr val="FFFFFF"/>
                </a:solidFill>
              </a:rPr>
              <a:t>Code example</a:t>
            </a:r>
          </a:p>
        </p:txBody>
      </p:sp>
      <p:pic>
        <p:nvPicPr>
          <p:cNvPr id="2" name="Picture 4" descr="Text, letter&#10;&#10;Description automatically generated">
            <a:extLst>
              <a:ext uri="{FF2B5EF4-FFF2-40B4-BE49-F238E27FC236}">
                <a16:creationId xmlns:a16="http://schemas.microsoft.com/office/drawing/2014/main" id="{F0364163-E5F6-4D6D-B22E-3A97D88CD85B}"/>
              </a:ext>
            </a:extLst>
          </p:cNvPr>
          <p:cNvPicPr>
            <a:picLocks noChangeAspect="1"/>
          </p:cNvPicPr>
          <p:nvPr/>
        </p:nvPicPr>
        <p:blipFill>
          <a:blip r:embed="rId2"/>
          <a:stretch>
            <a:fillRect/>
          </a:stretch>
        </p:blipFill>
        <p:spPr>
          <a:xfrm>
            <a:off x="5542430" y="661507"/>
            <a:ext cx="6519582" cy="6084076"/>
          </a:xfrm>
          <a:prstGeom prst="rect">
            <a:avLst/>
          </a:prstGeom>
        </p:spPr>
      </p:pic>
    </p:spTree>
    <p:extLst>
      <p:ext uri="{BB962C8B-B14F-4D97-AF65-F5344CB8AC3E}">
        <p14:creationId xmlns:p14="http://schemas.microsoft.com/office/powerpoint/2010/main" val="3817497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B6DAF0-E652-471D-82BE-10107772ACE2}"/>
              </a:ext>
            </a:extLst>
          </p:cNvPr>
          <p:cNvSpPr>
            <a:spLocks noGrp="1"/>
          </p:cNvSpPr>
          <p:nvPr>
            <p:ph idx="1"/>
          </p:nvPr>
        </p:nvSpPr>
        <p:spPr>
          <a:xfrm>
            <a:off x="656664" y="1531075"/>
            <a:ext cx="4603377" cy="3088460"/>
          </a:xfrm>
        </p:spPr>
        <p:txBody>
          <a:bodyPr vert="horz" lIns="91440" tIns="45720" rIns="91440" bIns="45720" rtlCol="0" anchor="t">
            <a:normAutofit/>
          </a:bodyPr>
          <a:lstStyle/>
          <a:p>
            <a:r>
              <a:rPr lang="en-US" dirty="0">
                <a:solidFill>
                  <a:schemeClr val="bg1"/>
                </a:solidFill>
                <a:ea typeface="+mn-lt"/>
                <a:cs typeface="+mn-lt"/>
              </a:rPr>
              <a:t>A channel is a pipeline for sending and receiving data. Channels provide a way for one goroutine to send structured data to another :</a:t>
            </a:r>
          </a:p>
        </p:txBody>
      </p:sp>
      <p:sp>
        <p:nvSpPr>
          <p:cNvPr id="6" name="Title 1">
            <a:extLst>
              <a:ext uri="{FF2B5EF4-FFF2-40B4-BE49-F238E27FC236}">
                <a16:creationId xmlns:a16="http://schemas.microsoft.com/office/drawing/2014/main" id="{E1989FDA-189F-4BD4-B5A1-14E54F61803D}"/>
              </a:ext>
            </a:extLst>
          </p:cNvPr>
          <p:cNvSpPr>
            <a:spLocks noGrp="1"/>
          </p:cNvSpPr>
          <p:nvPr>
            <p:ph type="title"/>
          </p:nvPr>
        </p:nvSpPr>
        <p:spPr>
          <a:xfrm>
            <a:off x="858371" y="542365"/>
            <a:ext cx="3617257" cy="720532"/>
          </a:xfrm>
        </p:spPr>
        <p:txBody>
          <a:bodyPr>
            <a:noAutofit/>
          </a:bodyPr>
          <a:lstStyle/>
          <a:p>
            <a:r>
              <a:rPr lang="en-US" sz="2800" dirty="0">
                <a:solidFill>
                  <a:schemeClr val="bg1"/>
                </a:solidFill>
                <a:ea typeface="+mj-lt"/>
                <a:cs typeface="+mj-lt"/>
              </a:rPr>
              <a:t>What is "Channels"?</a:t>
            </a:r>
          </a:p>
          <a:p>
            <a:endParaRPr lang="en-US" sz="2400" dirty="0">
              <a:solidFill>
                <a:srgbClr val="FFFFFF"/>
              </a:solidFill>
            </a:endParaRPr>
          </a:p>
        </p:txBody>
      </p:sp>
      <p:pic>
        <p:nvPicPr>
          <p:cNvPr id="2" name="Picture 4" descr="Text&#10;&#10;Description automatically generated">
            <a:extLst>
              <a:ext uri="{FF2B5EF4-FFF2-40B4-BE49-F238E27FC236}">
                <a16:creationId xmlns:a16="http://schemas.microsoft.com/office/drawing/2014/main" id="{40C45E5D-B77D-4D19-AEEC-457031A29910}"/>
              </a:ext>
            </a:extLst>
          </p:cNvPr>
          <p:cNvPicPr>
            <a:picLocks noChangeAspect="1"/>
          </p:cNvPicPr>
          <p:nvPr/>
        </p:nvPicPr>
        <p:blipFill>
          <a:blip r:embed="rId2"/>
          <a:stretch>
            <a:fillRect/>
          </a:stretch>
        </p:blipFill>
        <p:spPr>
          <a:xfrm>
            <a:off x="5676900" y="326626"/>
            <a:ext cx="6519581" cy="6529719"/>
          </a:xfrm>
          <a:prstGeom prst="rect">
            <a:avLst/>
          </a:prstGeom>
        </p:spPr>
      </p:pic>
    </p:spTree>
    <p:extLst>
      <p:ext uri="{BB962C8B-B14F-4D97-AF65-F5344CB8AC3E}">
        <p14:creationId xmlns:p14="http://schemas.microsoft.com/office/powerpoint/2010/main" val="3946626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B6DAF0-E652-471D-82BE-10107772ACE2}"/>
              </a:ext>
            </a:extLst>
          </p:cNvPr>
          <p:cNvSpPr>
            <a:spLocks noGrp="1"/>
          </p:cNvSpPr>
          <p:nvPr>
            <p:ph idx="1"/>
          </p:nvPr>
        </p:nvSpPr>
        <p:spPr>
          <a:xfrm>
            <a:off x="434414" y="1329992"/>
            <a:ext cx="6074460" cy="5046376"/>
          </a:xfrm>
        </p:spPr>
        <p:txBody>
          <a:bodyPr vert="horz" lIns="91440" tIns="45720" rIns="91440" bIns="45720" rtlCol="0" anchor="t">
            <a:noAutofit/>
          </a:bodyPr>
          <a:lstStyle/>
          <a:p>
            <a:r>
              <a:rPr lang="en-US" sz="1800" dirty="0">
                <a:solidFill>
                  <a:schemeClr val="bg1"/>
                </a:solidFill>
                <a:ea typeface="+mn-lt"/>
                <a:cs typeface="+mn-lt"/>
              </a:rPr>
              <a:t>This program will print “ping” forever (hit enter to stop it). A channel type is represented with the keyword </a:t>
            </a:r>
            <a:r>
              <a:rPr lang="en-US" sz="1800" dirty="0" err="1">
                <a:solidFill>
                  <a:schemeClr val="bg1"/>
                </a:solidFill>
                <a:latin typeface="Consolas"/>
                <a:ea typeface="+mn-lt"/>
                <a:cs typeface="+mn-lt"/>
              </a:rPr>
              <a:t>chan</a:t>
            </a:r>
            <a:r>
              <a:rPr lang="en-US" sz="1800" dirty="0">
                <a:solidFill>
                  <a:schemeClr val="bg1"/>
                </a:solidFill>
                <a:ea typeface="+mn-lt"/>
                <a:cs typeface="+mn-lt"/>
              </a:rPr>
              <a:t> followed by the type of the things that are passed on the channel (in this case we are passing strings). The </a:t>
            </a:r>
            <a:r>
              <a:rPr lang="en-US" sz="1800" dirty="0">
                <a:solidFill>
                  <a:schemeClr val="bg1"/>
                </a:solidFill>
                <a:latin typeface="Consolas"/>
                <a:ea typeface="+mn-lt"/>
                <a:cs typeface="+mn-lt"/>
              </a:rPr>
              <a:t>&lt;-</a:t>
            </a:r>
            <a:r>
              <a:rPr lang="en-US" sz="1800" dirty="0">
                <a:solidFill>
                  <a:schemeClr val="bg1"/>
                </a:solidFill>
                <a:ea typeface="+mn-lt"/>
                <a:cs typeface="+mn-lt"/>
              </a:rPr>
              <a:t> (left arrow) operator is used to send and receive messages on the channel. </a:t>
            </a:r>
            <a:r>
              <a:rPr lang="en-US" sz="1800" dirty="0">
                <a:solidFill>
                  <a:schemeClr val="bg1"/>
                </a:solidFill>
                <a:latin typeface="Consolas"/>
                <a:ea typeface="+mn-lt"/>
                <a:cs typeface="+mn-lt"/>
              </a:rPr>
              <a:t>c &lt;- "ping"</a:t>
            </a:r>
            <a:r>
              <a:rPr lang="en-US" sz="1800" dirty="0">
                <a:solidFill>
                  <a:schemeClr val="bg1"/>
                </a:solidFill>
                <a:ea typeface="+mn-lt"/>
                <a:cs typeface="+mn-lt"/>
              </a:rPr>
              <a:t> means send </a:t>
            </a:r>
            <a:r>
              <a:rPr lang="en-US" sz="1800" dirty="0">
                <a:solidFill>
                  <a:schemeClr val="bg1"/>
                </a:solidFill>
                <a:latin typeface="Consolas"/>
                <a:ea typeface="+mn-lt"/>
                <a:cs typeface="+mn-lt"/>
              </a:rPr>
              <a:t>"ping"</a:t>
            </a:r>
            <a:r>
              <a:rPr lang="en-US" sz="1800" dirty="0">
                <a:solidFill>
                  <a:schemeClr val="bg1"/>
                </a:solidFill>
                <a:ea typeface="+mn-lt"/>
                <a:cs typeface="+mn-lt"/>
              </a:rPr>
              <a:t>. </a:t>
            </a:r>
            <a:r>
              <a:rPr lang="en-US" sz="1800" dirty="0">
                <a:solidFill>
                  <a:schemeClr val="bg1"/>
                </a:solidFill>
                <a:latin typeface="Consolas"/>
                <a:ea typeface="+mn-lt"/>
                <a:cs typeface="+mn-lt"/>
              </a:rPr>
              <a:t>msg := &lt;- c</a:t>
            </a:r>
            <a:r>
              <a:rPr lang="en-US" sz="1800" dirty="0">
                <a:solidFill>
                  <a:schemeClr val="bg1"/>
                </a:solidFill>
                <a:ea typeface="+mn-lt"/>
                <a:cs typeface="+mn-lt"/>
              </a:rPr>
              <a:t> means receive a message and store it in </a:t>
            </a:r>
            <a:r>
              <a:rPr lang="en-US" sz="1800" dirty="0">
                <a:solidFill>
                  <a:schemeClr val="bg1"/>
                </a:solidFill>
                <a:latin typeface="Consolas"/>
                <a:ea typeface="+mn-lt"/>
                <a:cs typeface="+mn-lt"/>
              </a:rPr>
              <a:t>msg</a:t>
            </a:r>
            <a:r>
              <a:rPr lang="en-US" sz="1800" dirty="0">
                <a:solidFill>
                  <a:schemeClr val="bg1"/>
                </a:solidFill>
                <a:ea typeface="+mn-lt"/>
                <a:cs typeface="+mn-lt"/>
              </a:rPr>
              <a:t>. The </a:t>
            </a:r>
            <a:r>
              <a:rPr lang="en-US" sz="1800" dirty="0" err="1">
                <a:solidFill>
                  <a:schemeClr val="bg1"/>
                </a:solidFill>
                <a:latin typeface="Consolas"/>
                <a:ea typeface="+mn-lt"/>
                <a:cs typeface="+mn-lt"/>
              </a:rPr>
              <a:t>fmt</a:t>
            </a:r>
            <a:r>
              <a:rPr lang="en-US" sz="1800" dirty="0">
                <a:solidFill>
                  <a:schemeClr val="bg1"/>
                </a:solidFill>
                <a:ea typeface="+mn-lt"/>
                <a:cs typeface="+mn-lt"/>
              </a:rPr>
              <a:t> line could also have been written like this: </a:t>
            </a:r>
            <a:r>
              <a:rPr lang="en-US" sz="1800" dirty="0" err="1">
                <a:solidFill>
                  <a:schemeClr val="bg1"/>
                </a:solidFill>
                <a:latin typeface="Consolas"/>
                <a:ea typeface="+mn-lt"/>
                <a:cs typeface="+mn-lt"/>
              </a:rPr>
              <a:t>fmt.Println</a:t>
            </a:r>
            <a:r>
              <a:rPr lang="en-US" sz="1800" dirty="0">
                <a:solidFill>
                  <a:schemeClr val="bg1"/>
                </a:solidFill>
                <a:latin typeface="Consolas"/>
                <a:ea typeface="+mn-lt"/>
                <a:cs typeface="+mn-lt"/>
              </a:rPr>
              <a:t>(&lt;-c)</a:t>
            </a:r>
            <a:r>
              <a:rPr lang="en-US" sz="1800" dirty="0">
                <a:solidFill>
                  <a:schemeClr val="bg1"/>
                </a:solidFill>
                <a:ea typeface="+mn-lt"/>
                <a:cs typeface="+mn-lt"/>
              </a:rPr>
              <a:t> in which case we could remove the previous line.</a:t>
            </a:r>
            <a:endParaRPr lang="en-US" sz="1800">
              <a:solidFill>
                <a:schemeClr val="bg1"/>
              </a:solidFill>
            </a:endParaRPr>
          </a:p>
          <a:p>
            <a:r>
              <a:rPr lang="en-US" sz="1800" dirty="0">
                <a:solidFill>
                  <a:schemeClr val="bg1"/>
                </a:solidFill>
                <a:ea typeface="+mn-lt"/>
                <a:cs typeface="+mn-lt"/>
              </a:rPr>
              <a:t>Using a channel like this synchronizes the two goroutines. When </a:t>
            </a:r>
            <a:r>
              <a:rPr lang="en-US" sz="1800" dirty="0" err="1">
                <a:solidFill>
                  <a:schemeClr val="bg1"/>
                </a:solidFill>
                <a:latin typeface="Consolas"/>
                <a:ea typeface="+mn-lt"/>
                <a:cs typeface="+mn-lt"/>
              </a:rPr>
              <a:t>pinger</a:t>
            </a:r>
            <a:r>
              <a:rPr lang="en-US" sz="1800" dirty="0">
                <a:solidFill>
                  <a:schemeClr val="bg1"/>
                </a:solidFill>
                <a:ea typeface="+mn-lt"/>
                <a:cs typeface="+mn-lt"/>
              </a:rPr>
              <a:t> attempts to send a message on the channel it will wait until </a:t>
            </a:r>
            <a:r>
              <a:rPr lang="en-US" sz="1800" dirty="0">
                <a:solidFill>
                  <a:schemeClr val="bg1"/>
                </a:solidFill>
                <a:latin typeface="Consolas"/>
                <a:ea typeface="+mn-lt"/>
                <a:cs typeface="+mn-lt"/>
              </a:rPr>
              <a:t>printer</a:t>
            </a:r>
            <a:r>
              <a:rPr lang="en-US" sz="1800" dirty="0">
                <a:solidFill>
                  <a:schemeClr val="bg1"/>
                </a:solidFill>
                <a:ea typeface="+mn-lt"/>
                <a:cs typeface="+mn-lt"/>
              </a:rPr>
              <a:t> is ready to receive the message.(this is known as blocking)</a:t>
            </a:r>
            <a:endParaRPr lang="en-US" sz="1800" dirty="0">
              <a:solidFill>
                <a:schemeClr val="bg1"/>
              </a:solidFill>
            </a:endParaRPr>
          </a:p>
          <a:p>
            <a:endParaRPr lang="en-US" sz="1600" dirty="0">
              <a:solidFill>
                <a:schemeClr val="bg1"/>
              </a:solidFill>
              <a:ea typeface="+mn-lt"/>
              <a:cs typeface="+mn-lt"/>
            </a:endParaRPr>
          </a:p>
        </p:txBody>
      </p:sp>
      <p:sp>
        <p:nvSpPr>
          <p:cNvPr id="6" name="Title 1">
            <a:extLst>
              <a:ext uri="{FF2B5EF4-FFF2-40B4-BE49-F238E27FC236}">
                <a16:creationId xmlns:a16="http://schemas.microsoft.com/office/drawing/2014/main" id="{E1989FDA-189F-4BD4-B5A1-14E54F61803D}"/>
              </a:ext>
            </a:extLst>
          </p:cNvPr>
          <p:cNvSpPr>
            <a:spLocks noGrp="1"/>
          </p:cNvSpPr>
          <p:nvPr>
            <p:ph type="title"/>
          </p:nvPr>
        </p:nvSpPr>
        <p:spPr>
          <a:xfrm>
            <a:off x="858371" y="542365"/>
            <a:ext cx="3617257" cy="720532"/>
          </a:xfrm>
        </p:spPr>
        <p:txBody>
          <a:bodyPr>
            <a:noAutofit/>
          </a:bodyPr>
          <a:lstStyle/>
          <a:p>
            <a:r>
              <a:rPr lang="en-US" sz="2800" dirty="0">
                <a:solidFill>
                  <a:schemeClr val="bg1"/>
                </a:solidFill>
                <a:ea typeface="+mj-lt"/>
                <a:cs typeface="+mj-lt"/>
              </a:rPr>
              <a:t>What is "Ping"?</a:t>
            </a:r>
          </a:p>
          <a:p>
            <a:endParaRPr lang="en-US" sz="2400" dirty="0">
              <a:solidFill>
                <a:srgbClr val="FFFFFF"/>
              </a:solidFill>
            </a:endParaRPr>
          </a:p>
        </p:txBody>
      </p:sp>
      <p:pic>
        <p:nvPicPr>
          <p:cNvPr id="2" name="Picture 4" descr="Text&#10;&#10;Description automatically generated">
            <a:extLst>
              <a:ext uri="{FF2B5EF4-FFF2-40B4-BE49-F238E27FC236}">
                <a16:creationId xmlns:a16="http://schemas.microsoft.com/office/drawing/2014/main" id="{40C45E5D-B77D-4D19-AEEC-457031A29910}"/>
              </a:ext>
            </a:extLst>
          </p:cNvPr>
          <p:cNvPicPr>
            <a:picLocks noChangeAspect="1"/>
          </p:cNvPicPr>
          <p:nvPr/>
        </p:nvPicPr>
        <p:blipFill>
          <a:blip r:embed="rId2"/>
          <a:stretch>
            <a:fillRect/>
          </a:stretch>
        </p:blipFill>
        <p:spPr>
          <a:xfrm>
            <a:off x="6788150" y="83209"/>
            <a:ext cx="5408331" cy="6339219"/>
          </a:xfrm>
          <a:prstGeom prst="rect">
            <a:avLst/>
          </a:prstGeom>
        </p:spPr>
      </p:pic>
    </p:spTree>
    <p:extLst>
      <p:ext uri="{BB962C8B-B14F-4D97-AF65-F5344CB8AC3E}">
        <p14:creationId xmlns:p14="http://schemas.microsoft.com/office/powerpoint/2010/main" val="3746920892"/>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DashVTI</vt:lpstr>
      <vt:lpstr>Golang</vt:lpstr>
      <vt:lpstr>Concurrency</vt:lpstr>
      <vt:lpstr>Code example</vt:lpstr>
      <vt:lpstr>What is "Goroutines"?</vt:lpstr>
      <vt:lpstr>Code example</vt:lpstr>
      <vt:lpstr>Code example</vt:lpstr>
      <vt:lpstr>Code example</vt:lpstr>
      <vt:lpstr>What is "Channels"? </vt:lpstr>
      <vt:lpstr>What is "Ping"? </vt:lpstr>
      <vt:lpstr>What is "pong"? </vt:lpstr>
      <vt:lpstr>What is "channel direction"?</vt:lpstr>
      <vt:lpstr>Select</vt:lpstr>
      <vt:lpstr>What is "channel direction"?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190</cp:revision>
  <dcterms:created xsi:type="dcterms:W3CDTF">2021-12-25T14:20:41Z</dcterms:created>
  <dcterms:modified xsi:type="dcterms:W3CDTF">2022-01-03T18:36:53Z</dcterms:modified>
</cp:coreProperties>
</file>